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8" r:id="rId3"/>
    <p:sldId id="260" r:id="rId4"/>
    <p:sldId id="257" r:id="rId5"/>
    <p:sldId id="261" r:id="rId6"/>
    <p:sldId id="259" r:id="rId7"/>
    <p:sldId id="262" r:id="rId8"/>
  </p:sldIdLst>
  <p:sldSz cx="9144000" cy="6858000" type="screen4x3"/>
  <p:notesSz cx="6858000" cy="9144000"/>
  <p:defaultText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1104" y="-5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7AB221C2-B95F-432D-AEE2-9AB7F9D2B0A6}" type="datetimeFigureOut">
              <a:rPr lang="ro-RO" smtClean="0"/>
              <a:pPr/>
              <a:t>06.05.2012</a:t>
            </a:fld>
            <a:endParaRPr lang="ro-RO"/>
          </a:p>
        </p:txBody>
      </p:sp>
      <p:sp>
        <p:nvSpPr>
          <p:cNvPr id="17" name="Footer Placeholder 16"/>
          <p:cNvSpPr>
            <a:spLocks noGrp="1"/>
          </p:cNvSpPr>
          <p:nvPr>
            <p:ph type="ftr" sz="quarter" idx="11"/>
          </p:nvPr>
        </p:nvSpPr>
        <p:spPr/>
        <p:txBody>
          <a:bodyPr/>
          <a:lstStyle>
            <a:extLst/>
          </a:lstStyle>
          <a:p>
            <a:endParaRPr lang="ro-RO"/>
          </a:p>
        </p:txBody>
      </p:sp>
      <p:sp>
        <p:nvSpPr>
          <p:cNvPr id="29" name="Slide Number Placeholder 28"/>
          <p:cNvSpPr>
            <a:spLocks noGrp="1"/>
          </p:cNvSpPr>
          <p:nvPr>
            <p:ph type="sldNum" sz="quarter" idx="12"/>
          </p:nvPr>
        </p:nvSpPr>
        <p:spPr/>
        <p:txBody>
          <a:bodyPr/>
          <a:lstStyle>
            <a:extLst/>
          </a:lstStyle>
          <a:p>
            <a:fld id="{CF174EDE-741C-440D-8658-D1A6C779FCA0}" type="slidenum">
              <a:rPr lang="ro-RO" smtClean="0"/>
              <a:pPr/>
              <a:t>‹#›</a:t>
            </a:fld>
            <a:endParaRPr lang="ro-RO"/>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AB221C2-B95F-432D-AEE2-9AB7F9D2B0A6}" type="datetimeFigureOut">
              <a:rPr lang="ro-RO" smtClean="0"/>
              <a:pPr/>
              <a:t>06.05.2012</a:t>
            </a:fld>
            <a:endParaRPr lang="ro-RO"/>
          </a:p>
        </p:txBody>
      </p:sp>
      <p:sp>
        <p:nvSpPr>
          <p:cNvPr id="5" name="Footer Placeholder 4"/>
          <p:cNvSpPr>
            <a:spLocks noGrp="1"/>
          </p:cNvSpPr>
          <p:nvPr>
            <p:ph type="ftr" sz="quarter" idx="11"/>
          </p:nvPr>
        </p:nvSpPr>
        <p:spPr/>
        <p:txBody>
          <a:bodyPr/>
          <a:lstStyle>
            <a:extLst/>
          </a:lstStyle>
          <a:p>
            <a:endParaRPr lang="ro-RO"/>
          </a:p>
        </p:txBody>
      </p:sp>
      <p:sp>
        <p:nvSpPr>
          <p:cNvPr id="6" name="Slide Number Placeholder 5"/>
          <p:cNvSpPr>
            <a:spLocks noGrp="1"/>
          </p:cNvSpPr>
          <p:nvPr>
            <p:ph type="sldNum" sz="quarter" idx="12"/>
          </p:nvPr>
        </p:nvSpPr>
        <p:spPr/>
        <p:txBody>
          <a:bodyPr/>
          <a:lstStyle>
            <a:extLst/>
          </a:lstStyle>
          <a:p>
            <a:fld id="{CF174EDE-741C-440D-8658-D1A6C779FCA0}" type="slidenum">
              <a:rPr lang="ro-RO" smtClean="0"/>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AB221C2-B95F-432D-AEE2-9AB7F9D2B0A6}" type="datetimeFigureOut">
              <a:rPr lang="ro-RO" smtClean="0"/>
              <a:pPr/>
              <a:t>06.05.2012</a:t>
            </a:fld>
            <a:endParaRPr lang="ro-RO"/>
          </a:p>
        </p:txBody>
      </p:sp>
      <p:sp>
        <p:nvSpPr>
          <p:cNvPr id="5" name="Footer Placeholder 4"/>
          <p:cNvSpPr>
            <a:spLocks noGrp="1"/>
          </p:cNvSpPr>
          <p:nvPr>
            <p:ph type="ftr" sz="quarter" idx="11"/>
          </p:nvPr>
        </p:nvSpPr>
        <p:spPr/>
        <p:txBody>
          <a:bodyPr/>
          <a:lstStyle>
            <a:extLst/>
          </a:lstStyle>
          <a:p>
            <a:endParaRPr lang="ro-RO"/>
          </a:p>
        </p:txBody>
      </p:sp>
      <p:sp>
        <p:nvSpPr>
          <p:cNvPr id="6" name="Slide Number Placeholder 5"/>
          <p:cNvSpPr>
            <a:spLocks noGrp="1"/>
          </p:cNvSpPr>
          <p:nvPr>
            <p:ph type="sldNum" sz="quarter" idx="12"/>
          </p:nvPr>
        </p:nvSpPr>
        <p:spPr/>
        <p:txBody>
          <a:bodyPr/>
          <a:lstStyle>
            <a:extLst/>
          </a:lstStyle>
          <a:p>
            <a:fld id="{CF174EDE-741C-440D-8658-D1A6C779FCA0}" type="slidenum">
              <a:rPr lang="ro-RO" smtClean="0"/>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AB221C2-B95F-432D-AEE2-9AB7F9D2B0A6}" type="datetimeFigureOut">
              <a:rPr lang="ro-RO" smtClean="0"/>
              <a:pPr/>
              <a:t>06.05.2012</a:t>
            </a:fld>
            <a:endParaRPr lang="ro-RO"/>
          </a:p>
        </p:txBody>
      </p:sp>
      <p:sp>
        <p:nvSpPr>
          <p:cNvPr id="5" name="Footer Placeholder 4"/>
          <p:cNvSpPr>
            <a:spLocks noGrp="1"/>
          </p:cNvSpPr>
          <p:nvPr>
            <p:ph type="ftr" sz="quarter" idx="11"/>
          </p:nvPr>
        </p:nvSpPr>
        <p:spPr/>
        <p:txBody>
          <a:bodyPr/>
          <a:lstStyle>
            <a:extLst/>
          </a:lstStyle>
          <a:p>
            <a:endParaRPr lang="ro-RO"/>
          </a:p>
        </p:txBody>
      </p:sp>
      <p:sp>
        <p:nvSpPr>
          <p:cNvPr id="6" name="Slide Number Placeholder 5"/>
          <p:cNvSpPr>
            <a:spLocks noGrp="1"/>
          </p:cNvSpPr>
          <p:nvPr>
            <p:ph type="sldNum" sz="quarter" idx="12"/>
          </p:nvPr>
        </p:nvSpPr>
        <p:spPr/>
        <p:txBody>
          <a:bodyPr/>
          <a:lstStyle>
            <a:extLst/>
          </a:lstStyle>
          <a:p>
            <a:fld id="{CF174EDE-741C-440D-8658-D1A6C779FCA0}" type="slidenum">
              <a:rPr lang="ro-RO" smtClean="0"/>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7AB221C2-B95F-432D-AEE2-9AB7F9D2B0A6}" type="datetimeFigureOut">
              <a:rPr lang="ro-RO" smtClean="0"/>
              <a:pPr/>
              <a:t>06.05.2012</a:t>
            </a:fld>
            <a:endParaRPr lang="ro-RO"/>
          </a:p>
        </p:txBody>
      </p:sp>
      <p:sp>
        <p:nvSpPr>
          <p:cNvPr id="5" name="Footer Placeholder 4"/>
          <p:cNvSpPr>
            <a:spLocks noGrp="1"/>
          </p:cNvSpPr>
          <p:nvPr>
            <p:ph type="ftr" sz="quarter" idx="11"/>
          </p:nvPr>
        </p:nvSpPr>
        <p:spPr/>
        <p:txBody>
          <a:bodyPr/>
          <a:lstStyle>
            <a:extLst/>
          </a:lstStyle>
          <a:p>
            <a:endParaRPr lang="ro-RO"/>
          </a:p>
        </p:txBody>
      </p:sp>
      <p:sp>
        <p:nvSpPr>
          <p:cNvPr id="6" name="Slide Number Placeholder 5"/>
          <p:cNvSpPr>
            <a:spLocks noGrp="1"/>
          </p:cNvSpPr>
          <p:nvPr>
            <p:ph type="sldNum" sz="quarter" idx="12"/>
          </p:nvPr>
        </p:nvSpPr>
        <p:spPr/>
        <p:txBody>
          <a:bodyPr/>
          <a:lstStyle>
            <a:extLst/>
          </a:lstStyle>
          <a:p>
            <a:fld id="{CF174EDE-741C-440D-8658-D1A6C779FCA0}" type="slidenum">
              <a:rPr lang="ro-RO" smtClean="0"/>
              <a:pPr/>
              <a:t>‹#›</a:t>
            </a:fld>
            <a:endParaRPr lang="ro-RO"/>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AB221C2-B95F-432D-AEE2-9AB7F9D2B0A6}" type="datetimeFigureOut">
              <a:rPr lang="ro-RO" smtClean="0"/>
              <a:pPr/>
              <a:t>06.05.2012</a:t>
            </a:fld>
            <a:endParaRPr lang="ro-RO"/>
          </a:p>
        </p:txBody>
      </p:sp>
      <p:sp>
        <p:nvSpPr>
          <p:cNvPr id="6" name="Footer Placeholder 5"/>
          <p:cNvSpPr>
            <a:spLocks noGrp="1"/>
          </p:cNvSpPr>
          <p:nvPr>
            <p:ph type="ftr" sz="quarter" idx="11"/>
          </p:nvPr>
        </p:nvSpPr>
        <p:spPr/>
        <p:txBody>
          <a:bodyPr/>
          <a:lstStyle>
            <a:extLst/>
          </a:lstStyle>
          <a:p>
            <a:endParaRPr lang="ro-RO"/>
          </a:p>
        </p:txBody>
      </p:sp>
      <p:sp>
        <p:nvSpPr>
          <p:cNvPr id="7" name="Slide Number Placeholder 6"/>
          <p:cNvSpPr>
            <a:spLocks noGrp="1"/>
          </p:cNvSpPr>
          <p:nvPr>
            <p:ph type="sldNum" sz="quarter" idx="12"/>
          </p:nvPr>
        </p:nvSpPr>
        <p:spPr/>
        <p:txBody>
          <a:bodyPr/>
          <a:lstStyle>
            <a:extLst/>
          </a:lstStyle>
          <a:p>
            <a:fld id="{CF174EDE-741C-440D-8658-D1A6C779FCA0}" type="slidenum">
              <a:rPr lang="ro-RO" smtClean="0"/>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7AB221C2-B95F-432D-AEE2-9AB7F9D2B0A6}" type="datetimeFigureOut">
              <a:rPr lang="ro-RO" smtClean="0"/>
              <a:pPr/>
              <a:t>06.05.2012</a:t>
            </a:fld>
            <a:endParaRPr lang="ro-RO"/>
          </a:p>
        </p:txBody>
      </p:sp>
      <p:sp>
        <p:nvSpPr>
          <p:cNvPr id="8" name="Footer Placeholder 7"/>
          <p:cNvSpPr>
            <a:spLocks noGrp="1"/>
          </p:cNvSpPr>
          <p:nvPr>
            <p:ph type="ftr" sz="quarter" idx="11"/>
          </p:nvPr>
        </p:nvSpPr>
        <p:spPr/>
        <p:txBody>
          <a:bodyPr/>
          <a:lstStyle>
            <a:extLst/>
          </a:lstStyle>
          <a:p>
            <a:endParaRPr lang="ro-RO"/>
          </a:p>
        </p:txBody>
      </p:sp>
      <p:sp>
        <p:nvSpPr>
          <p:cNvPr id="9" name="Slide Number Placeholder 8"/>
          <p:cNvSpPr>
            <a:spLocks noGrp="1"/>
          </p:cNvSpPr>
          <p:nvPr>
            <p:ph type="sldNum" sz="quarter" idx="12"/>
          </p:nvPr>
        </p:nvSpPr>
        <p:spPr/>
        <p:txBody>
          <a:bodyPr/>
          <a:lstStyle>
            <a:extLst/>
          </a:lstStyle>
          <a:p>
            <a:fld id="{CF174EDE-741C-440D-8658-D1A6C779FCA0}" type="slidenum">
              <a:rPr lang="ro-RO" smtClean="0"/>
              <a:pPr/>
              <a:t>‹#›</a:t>
            </a:fld>
            <a:endParaRPr lang="ro-RO"/>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7AB221C2-B95F-432D-AEE2-9AB7F9D2B0A6}" type="datetimeFigureOut">
              <a:rPr lang="ro-RO" smtClean="0"/>
              <a:pPr/>
              <a:t>06.05.2012</a:t>
            </a:fld>
            <a:endParaRPr lang="ro-RO"/>
          </a:p>
        </p:txBody>
      </p:sp>
      <p:sp>
        <p:nvSpPr>
          <p:cNvPr id="4" name="Footer Placeholder 3"/>
          <p:cNvSpPr>
            <a:spLocks noGrp="1"/>
          </p:cNvSpPr>
          <p:nvPr>
            <p:ph type="ftr" sz="quarter" idx="11"/>
          </p:nvPr>
        </p:nvSpPr>
        <p:spPr/>
        <p:txBody>
          <a:bodyPr/>
          <a:lstStyle>
            <a:extLst/>
          </a:lstStyle>
          <a:p>
            <a:endParaRPr lang="ro-RO"/>
          </a:p>
        </p:txBody>
      </p:sp>
      <p:sp>
        <p:nvSpPr>
          <p:cNvPr id="5" name="Slide Number Placeholder 4"/>
          <p:cNvSpPr>
            <a:spLocks noGrp="1"/>
          </p:cNvSpPr>
          <p:nvPr>
            <p:ph type="sldNum" sz="quarter" idx="12"/>
          </p:nvPr>
        </p:nvSpPr>
        <p:spPr/>
        <p:txBody>
          <a:bodyPr/>
          <a:lstStyle>
            <a:extLst/>
          </a:lstStyle>
          <a:p>
            <a:fld id="{CF174EDE-741C-440D-8658-D1A6C779FCA0}" type="slidenum">
              <a:rPr lang="ro-RO" smtClean="0"/>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7AB221C2-B95F-432D-AEE2-9AB7F9D2B0A6}" type="datetimeFigureOut">
              <a:rPr lang="ro-RO" smtClean="0"/>
              <a:pPr/>
              <a:t>06.05.2012</a:t>
            </a:fld>
            <a:endParaRPr lang="ro-RO"/>
          </a:p>
        </p:txBody>
      </p:sp>
      <p:sp>
        <p:nvSpPr>
          <p:cNvPr id="3" name="Footer Placeholder 2"/>
          <p:cNvSpPr>
            <a:spLocks noGrp="1"/>
          </p:cNvSpPr>
          <p:nvPr>
            <p:ph type="ftr" sz="quarter" idx="11"/>
          </p:nvPr>
        </p:nvSpPr>
        <p:spPr/>
        <p:txBody>
          <a:bodyPr/>
          <a:lstStyle>
            <a:extLst/>
          </a:lstStyle>
          <a:p>
            <a:endParaRPr lang="ro-RO"/>
          </a:p>
        </p:txBody>
      </p:sp>
      <p:sp>
        <p:nvSpPr>
          <p:cNvPr id="4" name="Slide Number Placeholder 3"/>
          <p:cNvSpPr>
            <a:spLocks noGrp="1"/>
          </p:cNvSpPr>
          <p:nvPr>
            <p:ph type="sldNum" sz="quarter" idx="12"/>
          </p:nvPr>
        </p:nvSpPr>
        <p:spPr/>
        <p:txBody>
          <a:bodyPr/>
          <a:lstStyle>
            <a:extLst/>
          </a:lstStyle>
          <a:p>
            <a:fld id="{CF174EDE-741C-440D-8658-D1A6C779FCA0}" type="slidenum">
              <a:rPr lang="ro-RO" smtClean="0"/>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AB221C2-B95F-432D-AEE2-9AB7F9D2B0A6}" type="datetimeFigureOut">
              <a:rPr lang="ro-RO" smtClean="0"/>
              <a:pPr/>
              <a:t>06.05.2012</a:t>
            </a:fld>
            <a:endParaRPr lang="ro-RO"/>
          </a:p>
        </p:txBody>
      </p:sp>
      <p:sp>
        <p:nvSpPr>
          <p:cNvPr id="6" name="Footer Placeholder 5"/>
          <p:cNvSpPr>
            <a:spLocks noGrp="1"/>
          </p:cNvSpPr>
          <p:nvPr>
            <p:ph type="ftr" sz="quarter" idx="11"/>
          </p:nvPr>
        </p:nvSpPr>
        <p:spPr/>
        <p:txBody>
          <a:bodyPr/>
          <a:lstStyle>
            <a:extLst/>
          </a:lstStyle>
          <a:p>
            <a:endParaRPr lang="ro-RO"/>
          </a:p>
        </p:txBody>
      </p:sp>
      <p:sp>
        <p:nvSpPr>
          <p:cNvPr id="7" name="Slide Number Placeholder 6"/>
          <p:cNvSpPr>
            <a:spLocks noGrp="1"/>
          </p:cNvSpPr>
          <p:nvPr>
            <p:ph type="sldNum" sz="quarter" idx="12"/>
          </p:nvPr>
        </p:nvSpPr>
        <p:spPr/>
        <p:txBody>
          <a:bodyPr/>
          <a:lstStyle>
            <a:extLst/>
          </a:lstStyle>
          <a:p>
            <a:fld id="{CF174EDE-741C-440D-8658-D1A6C779FCA0}" type="slidenum">
              <a:rPr lang="ro-RO" smtClean="0"/>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7AB221C2-B95F-432D-AEE2-9AB7F9D2B0A6}" type="datetimeFigureOut">
              <a:rPr lang="ro-RO" smtClean="0"/>
              <a:pPr/>
              <a:t>06.05.2012</a:t>
            </a:fld>
            <a:endParaRPr lang="ro-RO"/>
          </a:p>
        </p:txBody>
      </p:sp>
      <p:sp>
        <p:nvSpPr>
          <p:cNvPr id="6" name="Footer Placeholder 5"/>
          <p:cNvSpPr>
            <a:spLocks noGrp="1"/>
          </p:cNvSpPr>
          <p:nvPr>
            <p:ph type="ftr" sz="quarter" idx="11"/>
          </p:nvPr>
        </p:nvSpPr>
        <p:spPr>
          <a:xfrm>
            <a:off x="914400" y="55499"/>
            <a:ext cx="5562600" cy="365125"/>
          </a:xfrm>
        </p:spPr>
        <p:txBody>
          <a:bodyPr/>
          <a:lstStyle>
            <a:extLst/>
          </a:lstStyle>
          <a:p>
            <a:endParaRPr lang="ro-RO"/>
          </a:p>
        </p:txBody>
      </p:sp>
      <p:sp>
        <p:nvSpPr>
          <p:cNvPr id="7" name="Slide Number Placeholder 6"/>
          <p:cNvSpPr>
            <a:spLocks noGrp="1"/>
          </p:cNvSpPr>
          <p:nvPr>
            <p:ph type="sldNum" sz="quarter" idx="12"/>
          </p:nvPr>
        </p:nvSpPr>
        <p:spPr>
          <a:xfrm>
            <a:off x="8610600" y="55499"/>
            <a:ext cx="457200" cy="365125"/>
          </a:xfrm>
        </p:spPr>
        <p:txBody>
          <a:bodyPr/>
          <a:lstStyle>
            <a:extLst/>
          </a:lstStyle>
          <a:p>
            <a:fld id="{CF174EDE-741C-440D-8658-D1A6C779FCA0}" type="slidenum">
              <a:rPr lang="ro-RO" smtClean="0"/>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7AB221C2-B95F-432D-AEE2-9AB7F9D2B0A6}" type="datetimeFigureOut">
              <a:rPr lang="ro-RO" smtClean="0"/>
              <a:pPr/>
              <a:t>06.05.2012</a:t>
            </a:fld>
            <a:endParaRPr lang="ro-RO"/>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ro-RO"/>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CF174EDE-741C-440D-8658-D1A6C779FCA0}" type="slidenum">
              <a:rPr lang="ro-RO" smtClean="0"/>
              <a:pPr/>
              <a:t>‹#›</a:t>
            </a:fld>
            <a:endParaRPr lang="ro-RO"/>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99592" y="836712"/>
            <a:ext cx="7772400" cy="1975104"/>
          </a:xfrm>
        </p:spPr>
        <p:txBody>
          <a:bodyPr/>
          <a:lstStyle/>
          <a:p>
            <a:r>
              <a:rPr lang="en-US" dirty="0" smtClean="0"/>
              <a:t>Inventions et </a:t>
            </a:r>
            <a:r>
              <a:rPr lang="en-US" dirty="0" err="1" smtClean="0"/>
              <a:t>Inventeurs</a:t>
            </a:r>
            <a:endParaRPr lang="ro-RO" dirty="0"/>
          </a:p>
        </p:txBody>
      </p:sp>
      <p:sp>
        <p:nvSpPr>
          <p:cNvPr id="3" name="Subtitle 2"/>
          <p:cNvSpPr>
            <a:spLocks noGrp="1"/>
          </p:cNvSpPr>
          <p:nvPr>
            <p:ph type="subTitle" idx="1"/>
          </p:nvPr>
        </p:nvSpPr>
        <p:spPr/>
        <p:txBody>
          <a:bodyPr/>
          <a:lstStyle/>
          <a:p>
            <a:pPr algn="r"/>
            <a:r>
              <a:rPr lang="en-US" dirty="0" err="1" smtClean="0"/>
              <a:t>Csiki</a:t>
            </a:r>
            <a:r>
              <a:rPr lang="en-US" dirty="0" smtClean="0"/>
              <a:t> </a:t>
            </a:r>
            <a:r>
              <a:rPr lang="en-US" dirty="0" err="1" smtClean="0"/>
              <a:t>Francisc</a:t>
            </a:r>
            <a:r>
              <a:rPr lang="en-US" dirty="0" smtClean="0"/>
              <a:t> </a:t>
            </a:r>
            <a:r>
              <a:rPr lang="en-US" dirty="0" err="1" smtClean="0"/>
              <a:t>Alexandru</a:t>
            </a:r>
            <a:endParaRPr lang="ro-RO"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5576" y="3284984"/>
            <a:ext cx="7931224" cy="3033520"/>
          </a:xfrm>
        </p:spPr>
        <p:txBody>
          <a:bodyPr/>
          <a:lstStyle/>
          <a:p>
            <a:r>
              <a:rPr lang="fr-FR" sz="2000" dirty="0" smtClean="0"/>
              <a:t/>
            </a:r>
            <a:br>
              <a:rPr lang="fr-FR" sz="2000" dirty="0" smtClean="0"/>
            </a:br>
            <a:r>
              <a:rPr lang="fr-FR" sz="2000" dirty="0" smtClean="0"/>
              <a:t>En 1821, </a:t>
            </a:r>
            <a:r>
              <a:rPr lang="fr-FR" sz="2000" dirty="0" err="1" smtClean="0"/>
              <a:t>Petrache</a:t>
            </a:r>
            <a:r>
              <a:rPr lang="fr-FR" sz="2000" dirty="0" smtClean="0"/>
              <a:t> </a:t>
            </a:r>
            <a:r>
              <a:rPr lang="fr-FR" sz="2000" dirty="0" err="1" smtClean="0"/>
              <a:t>Poenaru</a:t>
            </a:r>
            <a:r>
              <a:rPr lang="fr-FR" sz="2000" dirty="0" smtClean="0"/>
              <a:t>, le créateur du drapeau roumain moderne, ingénieur, mathématicien, inventeur et membre de l'Académie roumaine en 1870, a été secrétaire de Tudor </a:t>
            </a:r>
            <a:r>
              <a:rPr lang="fr-FR" sz="2000" dirty="0" err="1" smtClean="0"/>
              <a:t>Vladimirescu</a:t>
            </a:r>
            <a:r>
              <a:rPr lang="fr-FR" sz="2000" dirty="0" smtClean="0"/>
              <a:t> pendant la révolution. Peut-être que la conception de l'idée ici premier stylo dans le monde.</a:t>
            </a:r>
            <a:endParaRPr lang="ro-RO" sz="4800" dirty="0"/>
          </a:p>
        </p:txBody>
      </p:sp>
      <p:sp>
        <p:nvSpPr>
          <p:cNvPr id="3" name="Subtitle 2"/>
          <p:cNvSpPr>
            <a:spLocks noGrp="1"/>
          </p:cNvSpPr>
          <p:nvPr>
            <p:ph type="subTitle" idx="1"/>
          </p:nvPr>
        </p:nvSpPr>
        <p:spPr>
          <a:xfrm>
            <a:off x="971600" y="1268760"/>
            <a:ext cx="7772400" cy="1508760"/>
          </a:xfrm>
        </p:spPr>
        <p:txBody>
          <a:bodyPr>
            <a:normAutofit fontScale="77500" lnSpcReduction="20000"/>
          </a:bodyPr>
          <a:lstStyle/>
          <a:p>
            <a:r>
              <a:rPr lang="fr-FR" sz="9600" dirty="0" smtClean="0"/>
              <a:t> </a:t>
            </a:r>
            <a:r>
              <a:rPr lang="fr-FR" sz="4800" dirty="0" smtClean="0">
                <a:solidFill>
                  <a:schemeClr val="tx2">
                    <a:lumMod val="90000"/>
                  </a:schemeClr>
                </a:solidFill>
                <a:latin typeface="Arial Black" pitchFamily="34" charset="0"/>
              </a:rPr>
              <a:t>Le Stylo - </a:t>
            </a:r>
            <a:r>
              <a:rPr lang="fr-FR" sz="4800" dirty="0" err="1" smtClean="0">
                <a:solidFill>
                  <a:schemeClr val="tx2">
                    <a:lumMod val="90000"/>
                  </a:schemeClr>
                </a:solidFill>
                <a:latin typeface="Arial Black" pitchFamily="34" charset="0"/>
              </a:rPr>
              <a:t>Petrache</a:t>
            </a:r>
            <a:r>
              <a:rPr lang="fr-FR" sz="4800" dirty="0" smtClean="0">
                <a:solidFill>
                  <a:schemeClr val="tx2">
                    <a:lumMod val="90000"/>
                  </a:schemeClr>
                </a:solidFill>
                <a:latin typeface="Arial Black" pitchFamily="34" charset="0"/>
              </a:rPr>
              <a:t> </a:t>
            </a:r>
            <a:r>
              <a:rPr lang="fr-FR" sz="4800" dirty="0" err="1" smtClean="0">
                <a:solidFill>
                  <a:schemeClr val="tx2">
                    <a:lumMod val="90000"/>
                  </a:schemeClr>
                </a:solidFill>
                <a:latin typeface="Arial Black" pitchFamily="34" charset="0"/>
              </a:rPr>
              <a:t>Poenaru</a:t>
            </a:r>
            <a:r>
              <a:rPr lang="fr-FR" sz="4800" dirty="0" smtClean="0">
                <a:solidFill>
                  <a:schemeClr val="tx2">
                    <a:lumMod val="90000"/>
                  </a:schemeClr>
                </a:solidFill>
                <a:latin typeface="Arial Black" pitchFamily="34" charset="0"/>
              </a:rPr>
              <a:t> </a:t>
            </a:r>
            <a:endParaRPr lang="ro-RO" sz="4800" dirty="0">
              <a:solidFill>
                <a:schemeClr val="tx2">
                  <a:lumMod val="90000"/>
                </a:schemeClr>
              </a:solidFill>
              <a:latin typeface="Arial Black"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Rozina\Desktop\Petrache Poenaru - LH.JPG"/>
          <p:cNvPicPr>
            <a:picLocks noChangeAspect="1" noChangeArrowheads="1"/>
          </p:cNvPicPr>
          <p:nvPr/>
        </p:nvPicPr>
        <p:blipFill>
          <a:blip r:embed="rId2" cstate="print"/>
          <a:srcRect/>
          <a:stretch>
            <a:fillRect/>
          </a:stretch>
        </p:blipFill>
        <p:spPr bwMode="auto">
          <a:xfrm>
            <a:off x="5292080" y="1556792"/>
            <a:ext cx="3276600" cy="4048125"/>
          </a:xfrm>
          <a:prstGeom prst="rect">
            <a:avLst/>
          </a:prstGeom>
          <a:ln w="228600" cap="sq" cmpd="thickThin">
            <a:solidFill>
              <a:srgbClr val="000000"/>
            </a:solidFill>
            <a:prstDash val="solid"/>
            <a:miter lim="800000"/>
          </a:ln>
          <a:effectLst>
            <a:innerShdw blurRad="76200">
              <a:srgbClr val="000000"/>
            </a:innerShdw>
          </a:effectLst>
        </p:spPr>
      </p:pic>
      <p:pic>
        <p:nvPicPr>
          <p:cNvPr id="1027" name="Picture 3" descr="C:\Users\Rozina\Desktop\scris-stilou.jpg"/>
          <p:cNvPicPr>
            <a:picLocks noChangeAspect="1" noChangeArrowheads="1"/>
          </p:cNvPicPr>
          <p:nvPr/>
        </p:nvPicPr>
        <p:blipFill>
          <a:blip r:embed="rId3" cstate="print"/>
          <a:srcRect/>
          <a:stretch>
            <a:fillRect/>
          </a:stretch>
        </p:blipFill>
        <p:spPr bwMode="auto">
          <a:xfrm>
            <a:off x="827584" y="2492896"/>
            <a:ext cx="3810000" cy="2543175"/>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5576" y="2852936"/>
            <a:ext cx="8064896" cy="3465568"/>
          </a:xfrm>
        </p:spPr>
        <p:txBody>
          <a:bodyPr/>
          <a:lstStyle/>
          <a:p>
            <a:r>
              <a:rPr lang="fr-FR" sz="1600" dirty="0" smtClean="0"/>
              <a:t>La cybernétique est la théorie du contrôle par </a:t>
            </a:r>
            <a:r>
              <a:rPr lang="fr-FR" sz="1600" dirty="0" err="1" smtClean="0"/>
              <a:t>retrospective</a:t>
            </a:r>
            <a:r>
              <a:rPr lang="fr-FR" sz="1600" dirty="0" smtClean="0"/>
              <a:t>. Le terme propage principalement sur les systèmes numériques. Cybernétique traite des processus d'un système (numérique, mécanique, biologique) comment l'information et y réagit. Stefan </a:t>
            </a:r>
            <a:r>
              <a:rPr lang="fr-FR" sz="1600" dirty="0" err="1" smtClean="0"/>
              <a:t>Odobleja</a:t>
            </a:r>
            <a:r>
              <a:rPr lang="fr-FR" sz="1600" dirty="0" smtClean="0"/>
              <a:t> médecin, créateur et père de la cybernétique </a:t>
            </a:r>
            <a:r>
              <a:rPr lang="fr-FR" sz="1600" dirty="0" err="1" smtClean="0"/>
              <a:t>psichocybernétique</a:t>
            </a:r>
            <a:r>
              <a:rPr lang="fr-FR" sz="1600" dirty="0" smtClean="0"/>
              <a:t> généralisée étude publiée en 1929 "la poitrine méthode </a:t>
            </a:r>
            <a:r>
              <a:rPr lang="fr-FR" sz="1600" dirty="0" err="1" smtClean="0"/>
              <a:t>Transonique</a:t>
            </a:r>
            <a:r>
              <a:rPr lang="fr-FR" sz="1600" dirty="0" smtClean="0"/>
              <a:t>" en énonçant la réversibilité </a:t>
            </a:r>
            <a:r>
              <a:rPr lang="fr-FR" sz="1600" dirty="0" err="1" smtClean="0"/>
              <a:t>primaoara</a:t>
            </a:r>
            <a:r>
              <a:rPr lang="fr-FR" sz="1600" dirty="0" smtClean="0"/>
              <a:t> loi.</a:t>
            </a:r>
            <a:br>
              <a:rPr lang="fr-FR" sz="1600" dirty="0" smtClean="0"/>
            </a:br>
            <a:r>
              <a:rPr lang="fr-FR" sz="1600" dirty="0" smtClean="0"/>
              <a:t>Avec la participation au Congrès International de Médecine Militaire de Bucarest (1937), annonce son œuvre capitale "Psychologie </a:t>
            </a:r>
            <a:r>
              <a:rPr lang="fr-FR" sz="1600" dirty="0" err="1" smtClean="0"/>
              <a:t>consonatista</a:t>
            </a:r>
            <a:r>
              <a:rPr lang="fr-FR" sz="1600" dirty="0" smtClean="0"/>
              <a:t>" travail en rendant public le premier cyber généralisée concept et démontre les multiples de celle-ci et interdisciplinaire. Depuis 1972, Stefan </a:t>
            </a:r>
            <a:r>
              <a:rPr lang="fr-FR" sz="1600" dirty="0" err="1" smtClean="0"/>
              <a:t>Odobleja</a:t>
            </a:r>
            <a:r>
              <a:rPr lang="fr-FR" sz="1600" dirty="0" smtClean="0"/>
              <a:t> et de la théorie académique qui étudie l'origine de la cybernétique est en psychologie.</a:t>
            </a:r>
            <a:br>
              <a:rPr lang="fr-FR" sz="1600" dirty="0" smtClean="0"/>
            </a:br>
            <a:r>
              <a:rPr lang="en-US" sz="1600" dirty="0" err="1" smtClean="0"/>
              <a:t>ons</a:t>
            </a:r>
            <a:r>
              <a:rPr lang="en-US" sz="1600" dirty="0" smtClean="0"/>
              <a:t> et </a:t>
            </a:r>
            <a:r>
              <a:rPr lang="en-US" sz="1600" dirty="0" err="1" smtClean="0"/>
              <a:t>Inventateurs</a:t>
            </a:r>
            <a:endParaRPr lang="ro-RO" sz="1600" dirty="0"/>
          </a:p>
        </p:txBody>
      </p:sp>
      <p:sp>
        <p:nvSpPr>
          <p:cNvPr id="3" name="Subtitle 2"/>
          <p:cNvSpPr>
            <a:spLocks noGrp="1"/>
          </p:cNvSpPr>
          <p:nvPr>
            <p:ph type="subTitle" idx="1"/>
          </p:nvPr>
        </p:nvSpPr>
        <p:spPr>
          <a:xfrm>
            <a:off x="827584" y="1196752"/>
            <a:ext cx="8208912" cy="1508760"/>
          </a:xfrm>
        </p:spPr>
        <p:txBody>
          <a:bodyPr>
            <a:noAutofit/>
          </a:bodyPr>
          <a:lstStyle/>
          <a:p>
            <a:r>
              <a:rPr lang="en-US" sz="3600" dirty="0" smtClean="0">
                <a:solidFill>
                  <a:schemeClr val="tx2">
                    <a:lumMod val="90000"/>
                  </a:schemeClr>
                </a:solidFill>
                <a:latin typeface="Arial Black" pitchFamily="34" charset="0"/>
              </a:rPr>
              <a:t> </a:t>
            </a:r>
            <a:r>
              <a:rPr lang="en-US" sz="3200" dirty="0" smtClean="0">
                <a:solidFill>
                  <a:schemeClr val="tx2">
                    <a:lumMod val="90000"/>
                  </a:schemeClr>
                </a:solidFill>
                <a:latin typeface="Arial Black" pitchFamily="34" charset="0"/>
              </a:rPr>
              <a:t>La </a:t>
            </a:r>
            <a:r>
              <a:rPr lang="ro-RO" sz="3200" dirty="0" smtClean="0">
                <a:solidFill>
                  <a:schemeClr val="tx2">
                    <a:lumMod val="90000"/>
                  </a:schemeClr>
                </a:solidFill>
                <a:latin typeface="Arial Black" pitchFamily="34" charset="0"/>
              </a:rPr>
              <a:t>Cybernétique –</a:t>
            </a:r>
            <a:r>
              <a:rPr lang="en-US" sz="3200" dirty="0" smtClean="0">
                <a:solidFill>
                  <a:schemeClr val="tx2">
                    <a:lumMod val="90000"/>
                  </a:schemeClr>
                </a:solidFill>
                <a:latin typeface="Arial Black" pitchFamily="34" charset="0"/>
              </a:rPr>
              <a:t> </a:t>
            </a:r>
            <a:r>
              <a:rPr lang="ro-RO" sz="3200" dirty="0" smtClean="0">
                <a:solidFill>
                  <a:schemeClr val="tx2">
                    <a:lumMod val="90000"/>
                  </a:schemeClr>
                </a:solidFill>
                <a:latin typeface="Arial Black" pitchFamily="34" charset="0"/>
              </a:rPr>
              <a:t>Stefan</a:t>
            </a:r>
            <a:r>
              <a:rPr lang="en-US" sz="3200" dirty="0" smtClean="0">
                <a:solidFill>
                  <a:schemeClr val="tx2">
                    <a:lumMod val="90000"/>
                  </a:schemeClr>
                </a:solidFill>
                <a:latin typeface="Arial Black" pitchFamily="34" charset="0"/>
              </a:rPr>
              <a:t> </a:t>
            </a:r>
            <a:r>
              <a:rPr lang="ro-RO" sz="3200" dirty="0" smtClean="0">
                <a:solidFill>
                  <a:schemeClr val="tx2">
                    <a:lumMod val="90000"/>
                  </a:schemeClr>
                </a:solidFill>
                <a:latin typeface="Arial Black" pitchFamily="34" charset="0"/>
              </a:rPr>
              <a:t>Odobleja</a:t>
            </a:r>
            <a:endParaRPr lang="ro-RO" sz="3600" dirty="0">
              <a:solidFill>
                <a:schemeClr val="tx2">
                  <a:lumMod val="90000"/>
                </a:schemeClr>
              </a:solidFill>
              <a:latin typeface="Arial Black" pitchFamily="34" charset="0"/>
            </a:endParaRPr>
          </a:p>
        </p:txBody>
      </p:sp>
      <p:sp>
        <p:nvSpPr>
          <p:cNvPr id="4" name="Title 1"/>
          <p:cNvSpPr>
            <a:spLocks noGrp="1"/>
          </p:cNvSpPr>
          <p:nvPr/>
        </p:nvSpPr>
        <p:spPr>
          <a:xfrm>
            <a:off x="685800" y="2971800"/>
            <a:ext cx="7772400" cy="914400"/>
          </a:xfrm>
          <a:prstGeom prst="rect">
            <a:avLst/>
          </a:prstGeom>
        </p:spPr>
        <p:txBody>
          <a:bodyPr vert="horz" anchor="t">
            <a:noAutofit/>
          </a:bodyPr>
          <a:lst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a:lstStyle>
          <a:p>
            <a:endParaRPr lang="ro-RO"/>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Rozina\Desktop\Stefan_Odobleja.jpg"/>
          <p:cNvPicPr>
            <a:picLocks noChangeAspect="1" noChangeArrowheads="1"/>
          </p:cNvPicPr>
          <p:nvPr/>
        </p:nvPicPr>
        <p:blipFill>
          <a:blip r:embed="rId2" cstate="print"/>
          <a:srcRect/>
          <a:stretch>
            <a:fillRect/>
          </a:stretch>
        </p:blipFill>
        <p:spPr bwMode="auto">
          <a:xfrm>
            <a:off x="-1" y="764704"/>
            <a:ext cx="4714521" cy="6093296"/>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pic>
        <p:nvPicPr>
          <p:cNvPr id="3075" name="Picture 3" descr="C:\Users\Rozina\Desktop\nuva.jpg"/>
          <p:cNvPicPr>
            <a:picLocks noChangeAspect="1" noChangeArrowheads="1"/>
          </p:cNvPicPr>
          <p:nvPr/>
        </p:nvPicPr>
        <p:blipFill>
          <a:blip r:embed="rId3" cstate="print"/>
          <a:srcRect/>
          <a:stretch>
            <a:fillRect/>
          </a:stretch>
        </p:blipFill>
        <p:spPr bwMode="auto">
          <a:xfrm>
            <a:off x="5148064" y="2276872"/>
            <a:ext cx="3995936" cy="2663957"/>
          </a:xfrm>
          <a:prstGeom prst="rect">
            <a:avLst/>
          </a:prstGeom>
          <a:ln>
            <a:noFill/>
          </a:ln>
          <a:effectLst>
            <a:softEdge rad="112500"/>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3573016"/>
            <a:ext cx="8003232" cy="2745488"/>
          </a:xfrm>
        </p:spPr>
        <p:txBody>
          <a:bodyPr/>
          <a:lstStyle/>
          <a:p>
            <a:r>
              <a:rPr lang="fr-FR" sz="1600" dirty="0" smtClean="0"/>
              <a:t>Nicolae </a:t>
            </a:r>
            <a:r>
              <a:rPr lang="fr-FR" sz="1600" dirty="0" err="1" smtClean="0"/>
              <a:t>Paulescu</a:t>
            </a:r>
            <a:r>
              <a:rPr lang="fr-FR" sz="1600" dirty="0" smtClean="0"/>
              <a:t>, professeur de psychologie à l'Université de Médecine et de Pharmacie de Bucarest, est celui qui a découvert pour la première fois en 1921, l'insuline, l'hormone sécrétée par le pancréas qui régule le métabolisme des glucides, lipides, </a:t>
            </a:r>
            <a:r>
              <a:rPr lang="fr-FR" sz="1600" dirty="0" err="1" smtClean="0"/>
              <a:t>protideS</a:t>
            </a:r>
            <a:r>
              <a:rPr lang="fr-FR" sz="1600" dirty="0" smtClean="0"/>
              <a:t> et des minéraux de l'organisme. </a:t>
            </a:r>
            <a:r>
              <a:rPr lang="fr-FR" sz="1600" dirty="0" err="1" smtClean="0"/>
              <a:t>Paulescu</a:t>
            </a:r>
            <a:r>
              <a:rPr lang="fr-FR" sz="1600" dirty="0" smtClean="0"/>
              <a:t> est celui qui a démontré son efficacité dans la réduction de l'hyperglycémie et cette substance à utiliser l'insuline pour traiter le diabète. Sa découverte a permis de sauver des millions de vies.</a:t>
            </a:r>
            <a:br>
              <a:rPr lang="fr-FR" sz="1600" dirty="0" smtClean="0"/>
            </a:br>
            <a:r>
              <a:rPr lang="fr-FR" sz="1600" dirty="0" smtClean="0"/>
              <a:t>Encyclopédies, cependant, les présente dans ce chapitre, les deux «héros canadien» Frederick Banting et Charles Best, qui, en 1922, a dû recevoir le prix Nobel. deux jeunes canadiens ont volé 30 années de travail dans le laboratoire du professeur d'articles publiés par lui.</a:t>
            </a:r>
            <a:r>
              <a:rPr lang="en-US" sz="1600" dirty="0" err="1" smtClean="0"/>
              <a:t>nventions</a:t>
            </a:r>
            <a:r>
              <a:rPr lang="en-US" sz="1600" dirty="0" smtClean="0"/>
              <a:t> et </a:t>
            </a:r>
            <a:r>
              <a:rPr lang="en-US" sz="1600" dirty="0" err="1" smtClean="0"/>
              <a:t>Inventateurs</a:t>
            </a:r>
            <a:endParaRPr lang="ro-RO" sz="1600" dirty="0"/>
          </a:p>
        </p:txBody>
      </p:sp>
      <p:sp>
        <p:nvSpPr>
          <p:cNvPr id="3" name="Subtitle 2"/>
          <p:cNvSpPr>
            <a:spLocks noGrp="1"/>
          </p:cNvSpPr>
          <p:nvPr>
            <p:ph type="subTitle" idx="1"/>
          </p:nvPr>
        </p:nvSpPr>
        <p:spPr>
          <a:xfrm>
            <a:off x="467544" y="1196752"/>
            <a:ext cx="8676456" cy="1728192"/>
          </a:xfrm>
        </p:spPr>
        <p:txBody>
          <a:bodyPr>
            <a:normAutofit/>
          </a:bodyPr>
          <a:lstStyle/>
          <a:p>
            <a:r>
              <a:rPr lang="fr-FR" sz="2800" smtClean="0">
                <a:solidFill>
                  <a:schemeClr val="tx2">
                    <a:lumMod val="90000"/>
                  </a:schemeClr>
                </a:solidFill>
                <a:latin typeface="Arial Black" pitchFamily="34" charset="0"/>
              </a:rPr>
              <a:t>L'injection </a:t>
            </a:r>
            <a:r>
              <a:rPr lang="fr-FR" sz="2800" dirty="0" smtClean="0">
                <a:solidFill>
                  <a:schemeClr val="tx2">
                    <a:lumMod val="90000"/>
                  </a:schemeClr>
                </a:solidFill>
                <a:latin typeface="Arial Black" pitchFamily="34" charset="0"/>
              </a:rPr>
              <a:t>de l'insuline - Nicolae </a:t>
            </a:r>
            <a:r>
              <a:rPr lang="fr-FR" sz="2800" dirty="0" err="1" smtClean="0">
                <a:solidFill>
                  <a:schemeClr val="tx2">
                    <a:lumMod val="90000"/>
                  </a:schemeClr>
                </a:solidFill>
                <a:latin typeface="Arial Black" pitchFamily="34" charset="0"/>
              </a:rPr>
              <a:t>Paulescu</a:t>
            </a:r>
            <a:endParaRPr lang="ro-RO" sz="2800" dirty="0">
              <a:solidFill>
                <a:schemeClr val="tx2">
                  <a:lumMod val="90000"/>
                </a:schemeClr>
              </a:solidFill>
              <a:latin typeface="Arial Black"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Rozina\Desktop\Nicolae_Paulescu_-_Foto03.jpg"/>
          <p:cNvPicPr>
            <a:picLocks noChangeAspect="1" noChangeArrowheads="1"/>
          </p:cNvPicPr>
          <p:nvPr/>
        </p:nvPicPr>
        <p:blipFill>
          <a:blip r:embed="rId2" cstate="print"/>
          <a:srcRect/>
          <a:stretch>
            <a:fillRect/>
          </a:stretch>
        </p:blipFill>
        <p:spPr bwMode="auto">
          <a:xfrm>
            <a:off x="107504" y="3041576"/>
            <a:ext cx="2684218" cy="3816424"/>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pic>
        <p:nvPicPr>
          <p:cNvPr id="2051" name="Picture 3" descr="C:\Users\Rozina\Desktop\910d9ae5bccdd6fea1c3703e5479ec71.jpg"/>
          <p:cNvPicPr>
            <a:picLocks noChangeAspect="1" noChangeArrowheads="1"/>
          </p:cNvPicPr>
          <p:nvPr/>
        </p:nvPicPr>
        <p:blipFill>
          <a:blip r:embed="rId3" cstate="print"/>
          <a:srcRect/>
          <a:stretch>
            <a:fillRect/>
          </a:stretch>
        </p:blipFill>
        <p:spPr bwMode="auto">
          <a:xfrm>
            <a:off x="5508104" y="2852936"/>
            <a:ext cx="3168352" cy="3168352"/>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pic>
        <p:nvPicPr>
          <p:cNvPr id="2052" name="Picture 4" descr="C:\Users\Rozina\Desktop\insulina.jpg"/>
          <p:cNvPicPr>
            <a:picLocks noChangeAspect="1" noChangeArrowheads="1"/>
          </p:cNvPicPr>
          <p:nvPr/>
        </p:nvPicPr>
        <p:blipFill>
          <a:blip r:embed="rId4" cstate="print"/>
          <a:srcRect/>
          <a:stretch>
            <a:fillRect/>
          </a:stretch>
        </p:blipFill>
        <p:spPr bwMode="auto">
          <a:xfrm>
            <a:off x="2771800" y="332656"/>
            <a:ext cx="2771800" cy="2711745"/>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380</TotalTime>
  <Words>177</Words>
  <Application>Microsoft Office PowerPoint</Application>
  <PresentationFormat>On-screen Show (4:3)</PresentationFormat>
  <Paragraphs>8</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Metro</vt:lpstr>
      <vt:lpstr>Inventions et Inventeurs</vt:lpstr>
      <vt:lpstr> En 1821, Petrache Poenaru, le créateur du drapeau roumain moderne, ingénieur, mathématicien, inventeur et membre de l'Académie roumaine en 1870, a été secrétaire de Tudor Vladimirescu pendant la révolution. Peut-être que la conception de l'idée ici premier stylo dans le monde.</vt:lpstr>
      <vt:lpstr>Slide 3</vt:lpstr>
      <vt:lpstr>La cybernétique est la théorie du contrôle par retrospective. Le terme propage principalement sur les systèmes numériques. Cybernétique traite des processus d'un système (numérique, mécanique, biologique) comment l'information et y réagit. Stefan Odobleja médecin, créateur et père de la cybernétique psichocybernétique généralisée étude publiée en 1929 "la poitrine méthode Transonique" en énonçant la réversibilité primaoara loi. Avec la participation au Congrès International de Médecine Militaire de Bucarest (1937), annonce son œuvre capitale "Psychologie consonatista" travail en rendant public le premier cyber généralisée concept et démontre les multiples de celle-ci et interdisciplinaire. Depuis 1972, Stefan Odobleja et de la théorie académique qui étudie l'origine de la cybernétique est en psychologie. ons et Inventateurs</vt:lpstr>
      <vt:lpstr>Slide 5</vt:lpstr>
      <vt:lpstr>Nicolae Paulescu, professeur de psychologie à l'Université de Médecine et de Pharmacie de Bucarest, est celui qui a découvert pour la première fois en 1921, l'insuline, l'hormone sécrétée par le pancréas qui régule le métabolisme des glucides, lipides, protideS et des minéraux de l'organisme. Paulescu est celui qui a démontré son efficacité dans la réduction de l'hyperglycémie et cette substance à utiliser l'insuline pour traiter le diabète. Sa découverte a permis de sauver des millions de vies. Encyclopédies, cependant, les présente dans ce chapitre, les deux «héros canadien» Frederick Banting et Charles Best, qui, en 1922, a dû recevoir le prix Nobel. deux jeunes canadiens ont volé 30 années de travail dans le laboratoire du professeur d'articles publiés par lui.nventions et Inventateurs</vt:lpstr>
      <vt:lpstr>Slide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Inventions et Inventateurs</dc:title>
  <dc:creator>Rozina</dc:creator>
  <cp:lastModifiedBy>Rozina</cp:lastModifiedBy>
  <cp:revision>26</cp:revision>
  <dcterms:created xsi:type="dcterms:W3CDTF">2012-05-06T08:31:39Z</dcterms:created>
  <dcterms:modified xsi:type="dcterms:W3CDTF">2012-05-06T17:39:51Z</dcterms:modified>
</cp:coreProperties>
</file>